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ED3B35-913E-40B6-975F-2B2E5A9C153F}" type="datetimeFigureOut">
              <a:rPr lang="en-US"/>
              <a:pPr>
                <a:defRPr/>
              </a:pPr>
              <a:t>12/28/2019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3F60A2-1A6D-4AE4-B69E-58AF55143E3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SKHMC,Dept of Repertory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ADC25-C959-48DB-A512-78563A02C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SKHMC,Dept of Repertory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34ECE-F149-4B47-BFA7-65AD5CD6B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SKHMC,Dept of Repertory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167AF-4DAC-4F84-8901-12F95C122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SKHMC,Dept of Repertory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8395A-2777-43F9-895E-BAE19218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SKHMC,Dept of Repertory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75EE7-E9F2-4C87-A124-25C552D22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SKHMC,Dept of Repertory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3DD3C-3E33-4C15-BE23-7A09E688E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SKHMC,Dept of Repertory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9551F-A571-4666-8B43-F2D037492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SKHMC,Dept of Repertory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13432-7A2A-4A13-9414-9B911120F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SKHMC,Dept of Repertory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37A7D-2BD2-403C-B933-674EA04F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SKHMC,Dept of Repertory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E7256-5573-48E1-AEFC-5B3F63D5F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SKHMC,Dept of Repertory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7ED74-B205-4461-909C-0D63A84DE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SKHMC,Dept of Repertory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E33C24-A1C8-425C-8B33-99A62DE9D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066800"/>
            <a:ext cx="8001000" cy="2133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i="1" dirty="0" err="1" smtClean="0">
                <a:solidFill>
                  <a:schemeClr val="tx1"/>
                </a:solidFill>
                <a:latin typeface="Cooper Black" pitchFamily="18" charset="0"/>
              </a:rPr>
              <a:t>BOGER’S</a:t>
            </a:r>
            <a:r>
              <a:rPr lang="en-US" sz="4400" i="1" dirty="0" smtClean="0">
                <a:solidFill>
                  <a:schemeClr val="tx1"/>
                </a:solidFill>
                <a:latin typeface="Cooper Black" pitchFamily="18" charset="0"/>
              </a:rPr>
              <a:t> SYNOPTIC KEY &amp; REPERTORY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i="1" dirty="0" smtClean="0">
                <a:solidFill>
                  <a:schemeClr val="tx1"/>
                </a:solidFill>
                <a:latin typeface="Cooper Black" pitchFamily="18" charset="0"/>
              </a:rPr>
              <a:t>EVOLUTION</a:t>
            </a:r>
            <a:endParaRPr lang="en-US" sz="4400" i="1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307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  <p:pic>
        <p:nvPicPr>
          <p:cNvPr id="2052" name="Picture 5" descr="C:\Users\FATHIMA MUJAHITHA\Desktop\OCR\51hyfEXT68L._SX319_BO1,204,203,20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0"/>
            <a:ext cx="1905000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95936" y="4077072"/>
            <a:ext cx="46089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Dr.V.SATHISH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KUMAR, M.D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 and Professor, Department of Repertory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Krishna Homoeopathic Medical College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Kulasekharam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2897188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Urine</a:t>
            </a:r>
          </a:p>
          <a:p>
            <a:pPr eaLnBrk="1" hangingPunct="1"/>
            <a:r>
              <a:rPr lang="en-US" sz="2400">
                <a:latin typeface="Arial" charset="0"/>
              </a:rPr>
              <a:t>Sediments</a:t>
            </a:r>
          </a:p>
          <a:p>
            <a:pPr eaLnBrk="1" hangingPunct="1"/>
            <a:r>
              <a:rPr lang="en-US" sz="2400">
                <a:latin typeface="Arial" charset="0"/>
              </a:rPr>
              <a:t>Concomitants</a:t>
            </a:r>
          </a:p>
          <a:p>
            <a:pPr eaLnBrk="1" hangingPunct="1"/>
            <a:r>
              <a:rPr lang="en-US" sz="2400">
                <a:latin typeface="Arial" charset="0"/>
              </a:rPr>
              <a:t>Urinary Organs</a:t>
            </a:r>
          </a:p>
          <a:p>
            <a:pPr eaLnBrk="1" hangingPunct="1"/>
            <a:r>
              <a:rPr lang="en-US" sz="2400">
                <a:latin typeface="Arial" charset="0"/>
              </a:rPr>
              <a:t>Genitals</a:t>
            </a:r>
          </a:p>
          <a:p>
            <a:pPr eaLnBrk="1" hangingPunct="1"/>
            <a:r>
              <a:rPr lang="en-US" sz="2400">
                <a:latin typeface="Arial" charset="0"/>
              </a:rPr>
              <a:t>Male Organs</a:t>
            </a:r>
          </a:p>
          <a:p>
            <a:pPr eaLnBrk="1" hangingPunct="1"/>
            <a:r>
              <a:rPr lang="en-US" sz="2400">
                <a:latin typeface="Arial" charset="0"/>
              </a:rPr>
              <a:t>Female Organs</a:t>
            </a:r>
          </a:p>
          <a:p>
            <a:pPr eaLnBrk="1" hangingPunct="1"/>
            <a:r>
              <a:rPr lang="en-US" sz="2400">
                <a:latin typeface="Arial" charset="0"/>
              </a:rPr>
              <a:t>Sexual impulses</a:t>
            </a:r>
          </a:p>
          <a:p>
            <a:pPr eaLnBrk="1" hangingPunct="1"/>
            <a:r>
              <a:rPr lang="en-US" sz="2400">
                <a:latin typeface="Arial" charset="0"/>
              </a:rPr>
              <a:t>Menstruation</a:t>
            </a:r>
          </a:p>
          <a:p>
            <a:pPr eaLnBrk="1" hangingPunct="1"/>
            <a:r>
              <a:rPr lang="en-US" sz="2400">
                <a:latin typeface="Arial" charset="0"/>
              </a:rPr>
              <a:t>Leucorrhoea</a:t>
            </a:r>
          </a:p>
          <a:p>
            <a:pPr eaLnBrk="1" hangingPunct="1"/>
            <a:r>
              <a:rPr lang="en-US" sz="2400">
                <a:latin typeface="Arial" charset="0"/>
              </a:rPr>
              <a:t>Concomitants</a:t>
            </a:r>
          </a:p>
          <a:p>
            <a:pPr eaLnBrk="1" hangingPunct="1"/>
            <a:r>
              <a:rPr lang="en-US" sz="2400">
                <a:latin typeface="Arial" charset="0"/>
              </a:rPr>
              <a:t>Respiration</a:t>
            </a: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endParaRPr lang="en-US" sz="2400">
              <a:latin typeface="Arial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00400" y="304800"/>
            <a:ext cx="30114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Concomitants</a:t>
            </a:r>
          </a:p>
          <a:p>
            <a:pPr eaLnBrk="1" hangingPunct="1"/>
            <a:r>
              <a:rPr lang="en-US" sz="2400">
                <a:latin typeface="Arial" charset="0"/>
              </a:rPr>
              <a:t>Cough</a:t>
            </a:r>
          </a:p>
          <a:p>
            <a:pPr eaLnBrk="1" hangingPunct="1"/>
            <a:r>
              <a:rPr lang="en-US" sz="2400">
                <a:latin typeface="Arial" charset="0"/>
              </a:rPr>
              <a:t>Larynx and Trachea</a:t>
            </a:r>
          </a:p>
          <a:p>
            <a:pPr eaLnBrk="1" hangingPunct="1"/>
            <a:r>
              <a:rPr lang="en-US" sz="2400">
                <a:latin typeface="Arial" charset="0"/>
              </a:rPr>
              <a:t>Voice and Speech</a:t>
            </a:r>
          </a:p>
          <a:p>
            <a:pPr eaLnBrk="1" hangingPunct="1"/>
            <a:r>
              <a:rPr lang="en-US" sz="2400">
                <a:latin typeface="Arial" charset="0"/>
              </a:rPr>
              <a:t>Ext. Throat</a:t>
            </a:r>
          </a:p>
          <a:p>
            <a:pPr eaLnBrk="1" hangingPunct="1"/>
            <a:r>
              <a:rPr lang="en-US" sz="2400">
                <a:latin typeface="Arial" charset="0"/>
              </a:rPr>
              <a:t>Neck and Nape</a:t>
            </a:r>
          </a:p>
          <a:p>
            <a:pPr eaLnBrk="1" hangingPunct="1"/>
            <a:r>
              <a:rPr lang="en-US" sz="2400">
                <a:latin typeface="Arial" charset="0"/>
              </a:rPr>
              <a:t>Chest and Lungs</a:t>
            </a:r>
          </a:p>
          <a:p>
            <a:pPr eaLnBrk="1" hangingPunct="1"/>
            <a:r>
              <a:rPr lang="en-US" sz="2400">
                <a:latin typeface="Arial" charset="0"/>
              </a:rPr>
              <a:t>Ext. Chest</a:t>
            </a:r>
          </a:p>
          <a:p>
            <a:pPr eaLnBrk="1" hangingPunct="1"/>
            <a:r>
              <a:rPr lang="en-US" sz="2400">
                <a:latin typeface="Arial" charset="0"/>
              </a:rPr>
              <a:t>Axilla</a:t>
            </a:r>
          </a:p>
          <a:p>
            <a:pPr eaLnBrk="1" hangingPunct="1"/>
            <a:r>
              <a:rPr lang="en-US" sz="2400">
                <a:latin typeface="Arial" charset="0"/>
              </a:rPr>
              <a:t>Mammae</a:t>
            </a:r>
          </a:p>
          <a:p>
            <a:pPr eaLnBrk="1" hangingPunct="1"/>
            <a:r>
              <a:rPr lang="en-US" sz="2400">
                <a:latin typeface="Arial" charset="0"/>
              </a:rPr>
              <a:t>Nipple</a:t>
            </a:r>
          </a:p>
          <a:p>
            <a:pPr eaLnBrk="1" hangingPunct="1"/>
            <a:r>
              <a:rPr lang="en-US" sz="2400">
                <a:latin typeface="Arial" charset="0"/>
              </a:rPr>
              <a:t>Heart and circulation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6324600" y="304800"/>
            <a:ext cx="263207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Back, Spine and</a:t>
            </a:r>
          </a:p>
          <a:p>
            <a:pPr eaLnBrk="1" hangingPunct="1"/>
            <a:r>
              <a:rPr lang="en-US" sz="2400">
                <a:latin typeface="Arial" charset="0"/>
              </a:rPr>
              <a:t>Spinal cord</a:t>
            </a:r>
          </a:p>
          <a:p>
            <a:pPr eaLnBrk="1" hangingPunct="1"/>
            <a:r>
              <a:rPr lang="en-US" sz="2400">
                <a:latin typeface="Arial" charset="0"/>
              </a:rPr>
              <a:t>Scapula</a:t>
            </a:r>
          </a:p>
          <a:p>
            <a:pPr eaLnBrk="1" hangingPunct="1"/>
            <a:r>
              <a:rPr lang="en-US" sz="2400">
                <a:latin typeface="Arial" charset="0"/>
              </a:rPr>
              <a:t>Dorsal</a:t>
            </a:r>
          </a:p>
          <a:p>
            <a:pPr eaLnBrk="1" hangingPunct="1"/>
            <a:r>
              <a:rPr lang="en-US" sz="2400">
                <a:latin typeface="Arial" charset="0"/>
              </a:rPr>
              <a:t>Lumbar</a:t>
            </a:r>
          </a:p>
          <a:p>
            <a:pPr eaLnBrk="1" hangingPunct="1"/>
            <a:r>
              <a:rPr lang="en-US" sz="2400">
                <a:latin typeface="Arial" charset="0"/>
              </a:rPr>
              <a:t>Sacrum</a:t>
            </a:r>
          </a:p>
          <a:p>
            <a:pPr eaLnBrk="1" hangingPunct="1"/>
            <a:r>
              <a:rPr lang="en-US" sz="2400">
                <a:latin typeface="Arial" charset="0"/>
              </a:rPr>
              <a:t>Upper Extremities</a:t>
            </a:r>
          </a:p>
          <a:p>
            <a:pPr eaLnBrk="1" hangingPunct="1"/>
            <a:r>
              <a:rPr lang="en-US" sz="2400">
                <a:latin typeface="Arial" charset="0"/>
              </a:rPr>
              <a:t>Lower Extremities</a:t>
            </a:r>
          </a:p>
          <a:p>
            <a:pPr eaLnBrk="1" hangingPunct="1"/>
            <a:r>
              <a:rPr lang="en-US" sz="2400">
                <a:latin typeface="Arial" charset="0"/>
              </a:rPr>
              <a:t>Skin</a:t>
            </a:r>
          </a:p>
          <a:p>
            <a:pPr eaLnBrk="1" hangingPunct="1"/>
            <a:r>
              <a:rPr lang="en-US" sz="2400">
                <a:latin typeface="Arial" charset="0"/>
              </a:rPr>
              <a:t>Sleep</a:t>
            </a:r>
          </a:p>
          <a:p>
            <a:pPr eaLnBrk="1" hangingPunct="1"/>
            <a:r>
              <a:rPr lang="en-US" sz="2400">
                <a:latin typeface="Arial" charset="0"/>
              </a:rPr>
              <a:t>Chill</a:t>
            </a:r>
          </a:p>
          <a:p>
            <a:pPr eaLnBrk="1" hangingPunct="1"/>
            <a:r>
              <a:rPr lang="en-US" sz="2400">
                <a:latin typeface="Arial" charset="0"/>
              </a:rPr>
              <a:t>Heat</a:t>
            </a:r>
          </a:p>
          <a:p>
            <a:pPr eaLnBrk="1" hangingPunct="1"/>
            <a:r>
              <a:rPr lang="en-US" sz="2400">
                <a:latin typeface="Arial" charset="0"/>
              </a:rPr>
              <a:t>Sweat</a:t>
            </a:r>
          </a:p>
          <a:p>
            <a:pPr eaLnBrk="1" hangingPunct="1"/>
            <a:endParaRPr lang="en-US" sz="2400">
              <a:latin typeface="Zurich Ex BT" pitchFamily="34" charset="0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1000"/>
            <a:ext cx="8534400" cy="6019800"/>
          </a:xfrm>
        </p:spPr>
        <p:txBody>
          <a:bodyPr/>
          <a:lstStyle/>
          <a:p>
            <a:pPr algn="l"/>
            <a:r>
              <a:rPr lang="en-US" sz="2400" b="1" i="1" smtClean="0">
                <a:solidFill>
                  <a:srgbClr val="336600"/>
                </a:solidFill>
                <a:latin typeface="Arial" charset="0"/>
              </a:rPr>
              <a:t>SUPPLEMENTAL REFERENCE TABLE</a:t>
            </a:r>
          </a:p>
          <a:p>
            <a:pPr algn="l"/>
            <a:endParaRPr lang="en-US" sz="2000" b="1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en-US" sz="2000" b="1" smtClean="0">
                <a:solidFill>
                  <a:schemeClr val="tx1"/>
                </a:solidFill>
                <a:latin typeface="Arial" charset="0"/>
              </a:rPr>
              <a:t>ABDOMEN- 76. To</a:t>
            </a:r>
          </a:p>
          <a:p>
            <a:pPr algn="l"/>
            <a:r>
              <a:rPr lang="en-US" sz="2000" b="1" smtClean="0">
                <a:solidFill>
                  <a:schemeClr val="tx1"/>
                </a:solidFill>
                <a:latin typeface="Arial" charset="0"/>
              </a:rPr>
              <a:t>ZOSTER – 100. Mez.</a:t>
            </a:r>
          </a:p>
          <a:p>
            <a:pPr algn="l"/>
            <a:endParaRPr lang="en-US" sz="2000" b="1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en-US" sz="2400" b="1" smtClean="0">
                <a:solidFill>
                  <a:schemeClr val="tx1"/>
                </a:solidFill>
                <a:latin typeface="Arial" charset="0"/>
              </a:rPr>
              <a:t>This table has been enlarged considerably</a:t>
            </a:r>
          </a:p>
          <a:p>
            <a:pPr algn="l"/>
            <a:r>
              <a:rPr lang="en-US" sz="2400" b="1" smtClean="0">
                <a:solidFill>
                  <a:schemeClr val="tx1"/>
                </a:solidFill>
                <a:latin typeface="Arial" charset="0"/>
              </a:rPr>
              <a:t>from the previous editions, especially by</a:t>
            </a:r>
          </a:p>
          <a:p>
            <a:pPr algn="l"/>
            <a:r>
              <a:rPr lang="en-US" sz="2400" b="1" smtClean="0">
                <a:solidFill>
                  <a:schemeClr val="tx1"/>
                </a:solidFill>
                <a:latin typeface="Arial" charset="0"/>
              </a:rPr>
              <a:t>transferring most of the comparisons to it </a:t>
            </a:r>
          </a:p>
          <a:p>
            <a:pPr algn="l"/>
            <a:r>
              <a:rPr lang="en-US" sz="2400" b="1" smtClean="0">
                <a:solidFill>
                  <a:schemeClr val="tx1"/>
                </a:solidFill>
                <a:latin typeface="Arial" charset="0"/>
              </a:rPr>
              <a:t>from the text of the respective remedies. This </a:t>
            </a:r>
          </a:p>
          <a:p>
            <a:pPr algn="l"/>
            <a:r>
              <a:rPr lang="en-US" sz="2400" b="1" smtClean="0">
                <a:solidFill>
                  <a:schemeClr val="tx1"/>
                </a:solidFill>
                <a:latin typeface="Arial" charset="0"/>
              </a:rPr>
              <a:t>makes for clearness and facility of reference </a:t>
            </a:r>
          </a:p>
          <a:p>
            <a:pPr algn="l"/>
            <a:endParaRPr lang="en-US" sz="2400" b="1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en-US" sz="2400" b="1" smtClean="0">
                <a:solidFill>
                  <a:schemeClr val="tx1"/>
                </a:solidFill>
                <a:latin typeface="Arial" charset="0"/>
              </a:rPr>
              <a:t>Numerical after the rubric denote the page in the main repertory in which the first rubric along with its related medicines have been recorded  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8001000" cy="1216025"/>
          </a:xfrm>
        </p:spPr>
        <p:txBody>
          <a:bodyPr/>
          <a:lstStyle/>
          <a:p>
            <a:pPr algn="r"/>
            <a:r>
              <a:rPr lang="en-IN" sz="7200" smtClean="0">
                <a:latin typeface="Bauhaus 93" pitchFamily="82" charset="0"/>
              </a:rPr>
              <a:t>THANK YOU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914400"/>
            <a:ext cx="8153400" cy="4572000"/>
          </a:xfrm>
        </p:spPr>
        <p:txBody>
          <a:bodyPr rtlCol="0">
            <a:normAutofit fontScale="92500" lnSpcReduction="10000"/>
          </a:bodyPr>
          <a:lstStyle/>
          <a:p>
            <a:pPr lvl="1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Copperplate Gothic Light" pitchFamily="34" charset="0"/>
              </a:rPr>
              <a:t>1915 FIRST EDITION - 224 PAGES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Copperplate Gothic Light" pitchFamily="34" charset="0"/>
              </a:rPr>
              <a:t>1916 SECOND EDITION – 234 	PAGES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Copperplate Gothic Light" pitchFamily="34" charset="0"/>
              </a:rPr>
              <a:t>1928 THIRD EDITION – 332 	PAGES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Copperplate Gothic Light" pitchFamily="34" charset="0"/>
              </a:rPr>
              <a:t>1931 FOURTH EDITION – 350 	PAGES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Copperplate Gothic Light" pitchFamily="34" charset="0"/>
              </a:rPr>
              <a:t>FIFTH EDITION -    448 PAGES </a:t>
            </a:r>
          </a:p>
          <a:p>
            <a:pPr lvl="1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Copperplate Gothic Light" pitchFamily="34" charset="0"/>
              </a:rPr>
              <a:t>SIXTH EDITION – 460 PAGES</a:t>
            </a:r>
            <a:r>
              <a:rPr lang="en-US" dirty="0" smtClean="0">
                <a:latin typeface="Arial" charset="0"/>
              </a:rPr>
              <a:t>         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"/>
            <a:ext cx="8382000" cy="5943600"/>
          </a:xfrm>
        </p:spPr>
        <p:txBody>
          <a:bodyPr/>
          <a:lstStyle/>
          <a:p>
            <a:pPr algn="l"/>
            <a:r>
              <a:rPr lang="en-US" b="1" i="1" smtClean="0">
                <a:solidFill>
                  <a:schemeClr val="tx1"/>
                </a:solidFill>
                <a:latin typeface="Arial" charset="0"/>
              </a:rPr>
              <a:t>LAYOUT</a:t>
            </a:r>
          </a:p>
          <a:p>
            <a:pPr algn="l"/>
            <a:endParaRPr lang="en-US" sz="2400" b="1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en-US" sz="2400" b="1" smtClean="0">
                <a:solidFill>
                  <a:schemeClr val="tx1"/>
                </a:solidFill>
                <a:latin typeface="Arial" charset="0"/>
              </a:rPr>
              <a:t>Divided into three sections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3200" b="1" smtClean="0">
                <a:solidFill>
                  <a:schemeClr val="tx1"/>
                </a:solidFill>
                <a:latin typeface="Arial" charset="0"/>
              </a:rPr>
              <a:t>Part One</a:t>
            </a:r>
          </a:p>
          <a:p>
            <a:pPr lvl="1" algn="l">
              <a:buFont typeface="Wingdings" pitchFamily="2" charset="2"/>
              <a:buNone/>
            </a:pPr>
            <a:r>
              <a:rPr lang="en-US" sz="3200" b="1" smtClean="0">
                <a:solidFill>
                  <a:schemeClr val="tx1"/>
                </a:solidFill>
                <a:latin typeface="Arial" charset="0"/>
              </a:rPr>
              <a:t>			Analysis (Repertory)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3200" b="1" smtClean="0">
                <a:solidFill>
                  <a:schemeClr val="tx1"/>
                </a:solidFill>
                <a:latin typeface="Arial" charset="0"/>
              </a:rPr>
              <a:t>Part Two</a:t>
            </a:r>
          </a:p>
          <a:p>
            <a:pPr lvl="1" algn="l">
              <a:buFont typeface="Wingdings" pitchFamily="2" charset="2"/>
              <a:buNone/>
            </a:pPr>
            <a:r>
              <a:rPr lang="en-US" sz="3200" b="1" smtClean="0">
                <a:solidFill>
                  <a:schemeClr val="tx1"/>
                </a:solidFill>
                <a:latin typeface="Arial" charset="0"/>
              </a:rPr>
              <a:t>			Synopsis (Materia Medica)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sz="3200" b="1" smtClean="0">
                <a:solidFill>
                  <a:schemeClr val="tx1"/>
                </a:solidFill>
                <a:latin typeface="Arial" charset="0"/>
              </a:rPr>
              <a:t>Part Three</a:t>
            </a:r>
          </a:p>
          <a:p>
            <a:pPr lvl="1" algn="l">
              <a:buFont typeface="Wingdings" pitchFamily="2" charset="2"/>
              <a:buNone/>
            </a:pPr>
            <a:r>
              <a:rPr lang="en-US" sz="3200" b="1" smtClean="0">
                <a:solidFill>
                  <a:schemeClr val="tx1"/>
                </a:solidFill>
                <a:latin typeface="Arial" charset="0"/>
              </a:rPr>
              <a:t>			Supplemental Reference Table</a:t>
            </a:r>
          </a:p>
        </p:txBody>
      </p:sp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914400"/>
            <a:ext cx="7543800" cy="5410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i="1" dirty="0" smtClean="0">
                <a:solidFill>
                  <a:schemeClr val="tx1"/>
                </a:solidFill>
                <a:latin typeface="Arial" charset="0"/>
              </a:rPr>
              <a:t>PART ONE – ANALYSIS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chemeClr val="tx1"/>
              </a:solidFill>
              <a:latin typeface="Arial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A Short Repertory containing -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1. The Period of Aggravation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2. Conditions of Aggravation and Amelioration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   Modalities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3. Generalities - The drug affinities for the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    entire Organism (General sensations and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    Complaints)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4. Regional Repertory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      - Locations and Complaints (Particulars)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charset="0"/>
              </a:rPr>
              <a:t>    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914400"/>
            <a:ext cx="7391400" cy="5257800"/>
          </a:xfrm>
        </p:spPr>
        <p:txBody>
          <a:bodyPr/>
          <a:lstStyle/>
          <a:p>
            <a:pPr algn="l"/>
            <a:r>
              <a:rPr lang="en-US" sz="3600" b="1" i="1" smtClean="0">
                <a:solidFill>
                  <a:schemeClr val="tx1"/>
                </a:solidFill>
                <a:latin typeface="Arial" charset="0"/>
              </a:rPr>
              <a:t>PART TWO – SYNOPSIS</a:t>
            </a:r>
          </a:p>
          <a:p>
            <a:pPr algn="l"/>
            <a:endParaRPr lang="en-US" sz="2000" b="1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en-US" sz="2000" b="1" smtClean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en-US" b="1" smtClean="0">
                <a:solidFill>
                  <a:schemeClr val="tx1"/>
                </a:solidFill>
                <a:latin typeface="Arial" charset="0"/>
              </a:rPr>
              <a:t>It is an exposition of the important and characteristic features of the 323 most important remedies of the Homoeopathic Materia Medica with their physiologic-pathology, modalities and relationships etc.</a:t>
            </a:r>
            <a:endParaRPr lang="en-US" sz="2000" b="1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762000"/>
            <a:ext cx="7467600" cy="5486400"/>
          </a:xfrm>
        </p:spPr>
        <p:txBody>
          <a:bodyPr/>
          <a:lstStyle/>
          <a:p>
            <a:pPr marL="609600" indent="-609600" algn="l"/>
            <a:r>
              <a:rPr lang="en-US" b="1" i="1" smtClean="0">
                <a:solidFill>
                  <a:schemeClr val="tx1"/>
                </a:solidFill>
                <a:latin typeface="Arial" charset="0"/>
              </a:rPr>
              <a:t>PART THREE</a:t>
            </a:r>
          </a:p>
          <a:p>
            <a:pPr marL="609600" indent="-609600" algn="l"/>
            <a:r>
              <a:rPr lang="en-US" b="1" smtClean="0">
                <a:solidFill>
                  <a:schemeClr val="tx1"/>
                </a:solidFill>
                <a:latin typeface="Arial" charset="0"/>
              </a:rPr>
              <a:t>	Comprising of</a:t>
            </a:r>
          </a:p>
          <a:p>
            <a:pPr marL="1517650" lvl="1" indent="-609600" algn="l">
              <a:buFont typeface="Wingdings" pitchFamily="2" charset="2"/>
              <a:buNone/>
            </a:pPr>
            <a:endParaRPr lang="en-US" b="1" smtClean="0">
              <a:solidFill>
                <a:schemeClr val="tx1"/>
              </a:solidFill>
              <a:latin typeface="Arial" charset="0"/>
            </a:endParaRPr>
          </a:p>
          <a:p>
            <a:pPr marL="1517650" lvl="1" indent="-609600" algn="l">
              <a:buFont typeface="Wingdings" pitchFamily="2" charset="2"/>
              <a:buNone/>
            </a:pPr>
            <a:r>
              <a:rPr lang="en-US" sz="2400" b="1" smtClean="0">
                <a:solidFill>
                  <a:schemeClr val="tx1"/>
                </a:solidFill>
                <a:latin typeface="Arial" charset="0"/>
              </a:rPr>
              <a:t>1. Table of the Approximate Duration of </a:t>
            </a:r>
          </a:p>
          <a:p>
            <a:pPr marL="1517650" lvl="1" indent="-609600" algn="l">
              <a:buFont typeface="Wingdings" pitchFamily="2" charset="2"/>
              <a:buNone/>
            </a:pPr>
            <a:r>
              <a:rPr lang="en-US" sz="2400" b="1" smtClean="0">
                <a:solidFill>
                  <a:schemeClr val="tx1"/>
                </a:solidFill>
                <a:latin typeface="Arial" charset="0"/>
              </a:rPr>
              <a:t>    Action of Remedies</a:t>
            </a:r>
          </a:p>
          <a:p>
            <a:pPr marL="1517650" lvl="1" indent="-609600" algn="l">
              <a:buFont typeface="Wingdings" pitchFamily="2" charset="2"/>
              <a:buNone/>
            </a:pPr>
            <a:r>
              <a:rPr lang="en-US" sz="2400" b="1" smtClean="0">
                <a:solidFill>
                  <a:schemeClr val="tx1"/>
                </a:solidFill>
                <a:latin typeface="Arial" charset="0"/>
              </a:rPr>
              <a:t>2. Complementary Remedies</a:t>
            </a:r>
          </a:p>
          <a:p>
            <a:pPr marL="1517650" lvl="1" indent="-609600" algn="l">
              <a:buFont typeface="Wingdings" pitchFamily="2" charset="2"/>
              <a:buNone/>
            </a:pPr>
            <a:r>
              <a:rPr lang="en-US" sz="2400" b="1" smtClean="0">
                <a:solidFill>
                  <a:schemeClr val="tx1"/>
                </a:solidFill>
                <a:latin typeface="Arial" charset="0"/>
              </a:rPr>
              <a:t>3. Antagonistic Remedies</a:t>
            </a:r>
          </a:p>
          <a:p>
            <a:pPr marL="1517650" lvl="1" indent="-609600" algn="l">
              <a:buFont typeface="Wingdings" pitchFamily="2" charset="2"/>
              <a:buNone/>
            </a:pPr>
            <a:r>
              <a:rPr lang="en-US" sz="2400" b="1" smtClean="0">
                <a:solidFill>
                  <a:schemeClr val="tx1"/>
                </a:solidFill>
                <a:latin typeface="Arial" charset="0"/>
              </a:rPr>
              <a:t>4. Supplemental Reference Table - a valuable additional table for ready reference to the Repertorial Portion in the Text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838200"/>
            <a:ext cx="7543800" cy="5105400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i="1" dirty="0" smtClean="0">
                <a:solidFill>
                  <a:schemeClr val="tx1"/>
                </a:solidFill>
                <a:latin typeface="Arial" charset="0"/>
              </a:rPr>
              <a:t>ANALYSIS  - THE REPERTORY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i="1" dirty="0" smtClean="0">
              <a:solidFill>
                <a:schemeClr val="tx1"/>
              </a:solidFill>
              <a:latin typeface="Arial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336600"/>
                </a:solidFill>
                <a:latin typeface="Arial" charset="0"/>
              </a:rPr>
              <a:t>1. The period of Aggravation</a:t>
            </a:r>
          </a:p>
          <a:p>
            <a:pPr lvl="2" algn="l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rial" charset="0"/>
              </a:rPr>
              <a:t>TIME – </a:t>
            </a:r>
          </a:p>
          <a:p>
            <a:pPr lvl="2" algn="l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rial" charset="0"/>
              </a:rPr>
              <a:t>Periodically </a:t>
            </a:r>
          </a:p>
          <a:p>
            <a:pPr lvl="2" algn="l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rial" charset="0"/>
              </a:rPr>
              <a:t>Morning</a:t>
            </a:r>
          </a:p>
          <a:p>
            <a:pPr lvl="2" algn="l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rial" charset="0"/>
              </a:rPr>
              <a:t>Afternoon</a:t>
            </a:r>
          </a:p>
          <a:p>
            <a:pPr lvl="2" algn="l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rial" charset="0"/>
              </a:rPr>
              <a:t>Evening</a:t>
            </a:r>
          </a:p>
          <a:p>
            <a:pPr lvl="2" algn="l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rial" charset="0"/>
              </a:rPr>
              <a:t>Night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57200"/>
            <a:ext cx="7848600" cy="6019800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2. </a:t>
            </a:r>
            <a:r>
              <a:rPr lang="en-US" b="1" dirty="0" smtClean="0">
                <a:solidFill>
                  <a:srgbClr val="336600"/>
                </a:solidFill>
                <a:latin typeface="Arial" charset="0"/>
              </a:rPr>
              <a:t>Condition of Aggravation and Amelioration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    Air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    Anticipations to Yawning (In alphabetical order)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3. </a:t>
            </a:r>
            <a:r>
              <a:rPr lang="en-US" b="1" dirty="0" smtClean="0">
                <a:solidFill>
                  <a:srgbClr val="336600"/>
                </a:solidFill>
                <a:latin typeface="Arial" charset="0"/>
              </a:rPr>
              <a:t>Generalities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    Aching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    Acridity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    </a:t>
            </a:r>
            <a:r>
              <a:rPr lang="en-US" b="1" dirty="0" err="1" smtClean="0">
                <a:solidFill>
                  <a:schemeClr val="tx1"/>
                </a:solidFill>
                <a:latin typeface="Arial" charset="0"/>
              </a:rPr>
              <a:t>Albuminous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to Yellow (In alphabetical order)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" y="990600"/>
            <a:ext cx="28702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Intellect</a:t>
            </a:r>
          </a:p>
          <a:p>
            <a:pPr eaLnBrk="1" hangingPunct="1"/>
            <a:r>
              <a:rPr lang="en-US" sz="2400">
                <a:latin typeface="Arial" charset="0"/>
              </a:rPr>
              <a:t>Mind</a:t>
            </a:r>
          </a:p>
          <a:p>
            <a:pPr eaLnBrk="1" hangingPunct="1"/>
            <a:r>
              <a:rPr lang="en-US" sz="2400">
                <a:latin typeface="Arial" charset="0"/>
              </a:rPr>
              <a:t>Vertigo</a:t>
            </a:r>
          </a:p>
          <a:p>
            <a:pPr eaLnBrk="1" hangingPunct="1"/>
            <a:r>
              <a:rPr lang="en-US" sz="2400">
                <a:latin typeface="Arial" charset="0"/>
              </a:rPr>
              <a:t>Head</a:t>
            </a:r>
          </a:p>
          <a:p>
            <a:pPr eaLnBrk="1" hangingPunct="1"/>
            <a:r>
              <a:rPr lang="en-US" sz="2400">
                <a:latin typeface="Arial" charset="0"/>
              </a:rPr>
              <a:t>Eyes</a:t>
            </a:r>
          </a:p>
          <a:p>
            <a:pPr eaLnBrk="1" hangingPunct="1"/>
            <a:r>
              <a:rPr lang="en-US" sz="2400">
                <a:latin typeface="Arial" charset="0"/>
              </a:rPr>
              <a:t>Vision</a:t>
            </a:r>
          </a:p>
          <a:p>
            <a:pPr eaLnBrk="1" hangingPunct="1"/>
            <a:r>
              <a:rPr lang="en-US" sz="2400">
                <a:latin typeface="Arial" charset="0"/>
              </a:rPr>
              <a:t>Ear</a:t>
            </a:r>
          </a:p>
          <a:p>
            <a:pPr eaLnBrk="1" hangingPunct="1"/>
            <a:r>
              <a:rPr lang="en-US" sz="2400">
                <a:latin typeface="Arial" charset="0"/>
              </a:rPr>
              <a:t>Hearing</a:t>
            </a:r>
          </a:p>
          <a:p>
            <a:pPr eaLnBrk="1" hangingPunct="1"/>
            <a:r>
              <a:rPr lang="en-US" sz="2400">
                <a:latin typeface="Arial" charset="0"/>
              </a:rPr>
              <a:t>Nose and </a:t>
            </a:r>
          </a:p>
          <a:p>
            <a:pPr eaLnBrk="1" hangingPunct="1"/>
            <a:r>
              <a:rPr lang="en-US" sz="2400">
                <a:latin typeface="Arial" charset="0"/>
              </a:rPr>
              <a:t>  Accessory cavities</a:t>
            </a:r>
          </a:p>
          <a:p>
            <a:pPr eaLnBrk="1" hangingPunct="1"/>
            <a:r>
              <a:rPr lang="en-US" sz="2400">
                <a:latin typeface="Arial" charset="0"/>
              </a:rPr>
              <a:t>Face</a:t>
            </a:r>
          </a:p>
          <a:p>
            <a:pPr eaLnBrk="1" hangingPunct="1"/>
            <a:r>
              <a:rPr lang="en-US" sz="2400">
                <a:latin typeface="Arial" charset="0"/>
              </a:rPr>
              <a:t>Teeth</a:t>
            </a:r>
          </a:p>
          <a:p>
            <a:pPr eaLnBrk="1" hangingPunct="1"/>
            <a:r>
              <a:rPr lang="en-US" sz="2400">
                <a:latin typeface="Arial" charset="0"/>
              </a:rPr>
              <a:t>Gums</a:t>
            </a:r>
          </a:p>
          <a:p>
            <a:pPr eaLnBrk="1" hangingPunct="1"/>
            <a:r>
              <a:rPr lang="en-US" sz="2400">
                <a:latin typeface="Arial" charset="0"/>
              </a:rPr>
              <a:t>Palate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0" y="990600"/>
            <a:ext cx="25908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Tongue</a:t>
            </a:r>
          </a:p>
          <a:p>
            <a:pPr eaLnBrk="1" hangingPunct="1"/>
            <a:r>
              <a:rPr lang="en-US" sz="2400">
                <a:latin typeface="Arial" charset="0"/>
              </a:rPr>
              <a:t>Mouth and Throat</a:t>
            </a:r>
          </a:p>
          <a:p>
            <a:pPr eaLnBrk="1" hangingPunct="1"/>
            <a:r>
              <a:rPr lang="en-US" sz="2400">
                <a:latin typeface="Arial" charset="0"/>
              </a:rPr>
              <a:t>Saliva</a:t>
            </a:r>
          </a:p>
          <a:p>
            <a:pPr eaLnBrk="1" hangingPunct="1"/>
            <a:r>
              <a:rPr lang="en-US" sz="2400">
                <a:latin typeface="Arial" charset="0"/>
              </a:rPr>
              <a:t>Taste</a:t>
            </a:r>
          </a:p>
          <a:p>
            <a:pPr eaLnBrk="1" hangingPunct="1"/>
            <a:r>
              <a:rPr lang="en-US" sz="2400">
                <a:latin typeface="Arial" charset="0"/>
              </a:rPr>
              <a:t>Appetite</a:t>
            </a:r>
          </a:p>
          <a:p>
            <a:pPr eaLnBrk="1" hangingPunct="1"/>
            <a:r>
              <a:rPr lang="en-US" sz="2400">
                <a:latin typeface="Arial" charset="0"/>
              </a:rPr>
              <a:t>Aversions</a:t>
            </a:r>
          </a:p>
          <a:p>
            <a:pPr eaLnBrk="1" hangingPunct="1"/>
            <a:r>
              <a:rPr lang="en-US" sz="2400">
                <a:latin typeface="Arial" charset="0"/>
              </a:rPr>
              <a:t>Thirst</a:t>
            </a:r>
          </a:p>
          <a:p>
            <a:pPr eaLnBrk="1" hangingPunct="1"/>
            <a:r>
              <a:rPr lang="en-US" sz="2400">
                <a:latin typeface="Arial" charset="0"/>
              </a:rPr>
              <a:t>Craving / Desires</a:t>
            </a:r>
          </a:p>
          <a:p>
            <a:pPr eaLnBrk="1" hangingPunct="1"/>
            <a:r>
              <a:rPr lang="en-US" sz="2400">
                <a:latin typeface="Arial" charset="0"/>
              </a:rPr>
              <a:t>Water brash </a:t>
            </a:r>
          </a:p>
          <a:p>
            <a:pPr eaLnBrk="1" hangingPunct="1"/>
            <a:r>
              <a:rPr lang="en-US" sz="2400">
                <a:latin typeface="Arial" charset="0"/>
              </a:rPr>
              <a:t>Heart burn</a:t>
            </a:r>
          </a:p>
          <a:p>
            <a:pPr eaLnBrk="1" hangingPunct="1"/>
            <a:r>
              <a:rPr lang="en-US" sz="2400">
                <a:latin typeface="Arial" charset="0"/>
              </a:rPr>
              <a:t>Qualmishness</a:t>
            </a:r>
          </a:p>
          <a:p>
            <a:pPr eaLnBrk="1" hangingPunct="1"/>
            <a:r>
              <a:rPr lang="en-US" sz="2400">
                <a:latin typeface="Arial" charset="0"/>
              </a:rPr>
              <a:t>Hiccough</a:t>
            </a:r>
          </a:p>
          <a:p>
            <a:pPr eaLnBrk="1" hangingPunct="1"/>
            <a:r>
              <a:rPr lang="en-US" sz="2400">
                <a:latin typeface="Arial" charset="0"/>
              </a:rPr>
              <a:t>Nausea</a:t>
            </a:r>
          </a:p>
          <a:p>
            <a:pPr eaLnBrk="1" hangingPunct="1"/>
            <a:r>
              <a:rPr lang="en-US" sz="2400">
                <a:latin typeface="Arial" charset="0"/>
              </a:rPr>
              <a:t>Regurgitation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5772150" y="990600"/>
            <a:ext cx="33718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Retching and gagging</a:t>
            </a:r>
          </a:p>
          <a:p>
            <a:pPr eaLnBrk="1" hangingPunct="1"/>
            <a:r>
              <a:rPr lang="en-US" sz="2400">
                <a:latin typeface="Arial" charset="0"/>
              </a:rPr>
              <a:t>Vomiting</a:t>
            </a:r>
          </a:p>
          <a:p>
            <a:pPr eaLnBrk="1" hangingPunct="1"/>
            <a:r>
              <a:rPr lang="en-US" sz="2400">
                <a:latin typeface="Arial" charset="0"/>
              </a:rPr>
              <a:t>Eructation</a:t>
            </a:r>
          </a:p>
          <a:p>
            <a:pPr eaLnBrk="1" hangingPunct="1"/>
            <a:r>
              <a:rPr lang="en-US" sz="2400">
                <a:latin typeface="Arial" charset="0"/>
              </a:rPr>
              <a:t>Epigastrium</a:t>
            </a:r>
          </a:p>
          <a:p>
            <a:pPr eaLnBrk="1" hangingPunct="1"/>
            <a:r>
              <a:rPr lang="en-US" sz="2400">
                <a:latin typeface="Arial" charset="0"/>
              </a:rPr>
              <a:t>Stomach and Abdomen</a:t>
            </a:r>
          </a:p>
          <a:p>
            <a:pPr eaLnBrk="1" hangingPunct="1"/>
            <a:r>
              <a:rPr lang="en-US" sz="2400">
                <a:latin typeface="Arial" charset="0"/>
              </a:rPr>
              <a:t>Ext. Abdomen</a:t>
            </a:r>
          </a:p>
          <a:p>
            <a:pPr eaLnBrk="1" hangingPunct="1"/>
            <a:r>
              <a:rPr lang="en-US" sz="2400">
                <a:latin typeface="Arial" charset="0"/>
              </a:rPr>
              <a:t>Hypochondria</a:t>
            </a:r>
          </a:p>
          <a:p>
            <a:pPr eaLnBrk="1" hangingPunct="1"/>
            <a:r>
              <a:rPr lang="en-US" sz="2400">
                <a:latin typeface="Arial" charset="0"/>
              </a:rPr>
              <a:t>Flatulence</a:t>
            </a:r>
          </a:p>
          <a:p>
            <a:pPr eaLnBrk="1" hangingPunct="1"/>
            <a:r>
              <a:rPr lang="en-US" sz="2400">
                <a:latin typeface="Arial" charset="0"/>
              </a:rPr>
              <a:t>Groins</a:t>
            </a:r>
          </a:p>
          <a:p>
            <a:pPr eaLnBrk="1" hangingPunct="1"/>
            <a:r>
              <a:rPr lang="en-US" sz="2400">
                <a:latin typeface="Arial" charset="0"/>
              </a:rPr>
              <a:t>Anus and Rectum</a:t>
            </a:r>
          </a:p>
          <a:p>
            <a:pPr eaLnBrk="1" hangingPunct="1"/>
            <a:r>
              <a:rPr lang="en-US" sz="2400">
                <a:latin typeface="Arial" charset="0"/>
              </a:rPr>
              <a:t>Perineum</a:t>
            </a:r>
          </a:p>
          <a:p>
            <a:pPr eaLnBrk="1" hangingPunct="1"/>
            <a:r>
              <a:rPr lang="en-US" sz="2400">
                <a:latin typeface="Arial" charset="0"/>
              </a:rPr>
              <a:t>Stool</a:t>
            </a:r>
          </a:p>
          <a:p>
            <a:pPr eaLnBrk="1" hangingPunct="1"/>
            <a:r>
              <a:rPr lang="en-US" sz="2400">
                <a:latin typeface="Arial" charset="0"/>
              </a:rPr>
              <a:t>Micturition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304800" y="228600"/>
            <a:ext cx="5588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 b="1" i="1">
                <a:solidFill>
                  <a:srgbClr val="336600"/>
                </a:solidFill>
                <a:latin typeface="Arial" charset="0"/>
              </a:rPr>
              <a:t>REGIONAL REPERTORY</a:t>
            </a:r>
          </a:p>
          <a:p>
            <a:pPr eaLnBrk="1" hangingPunct="1"/>
            <a:endParaRPr lang="en-US" sz="2400">
              <a:latin typeface="Zurich Ex BT" pitchFamily="34" charset="0"/>
            </a:endParaRP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SKHMC,Dept of Repertory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389</Words>
  <Application>Microsoft Office PowerPoint</Application>
  <PresentationFormat>On-screen Show (4:3)</PresentationFormat>
  <Paragraphs>165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Bauhaus 93</vt:lpstr>
      <vt:lpstr>Calibri</vt:lpstr>
      <vt:lpstr>Cooper Black</vt:lpstr>
      <vt:lpstr>Copperplate Gothic Light</vt:lpstr>
      <vt:lpstr>Times New Roman</vt:lpstr>
      <vt:lpstr>Verdana</vt:lpstr>
      <vt:lpstr>Wingdings</vt:lpstr>
      <vt:lpstr>Zurich Ex BT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</dc:creator>
  <cp:lastModifiedBy>Admin</cp:lastModifiedBy>
  <cp:revision>46</cp:revision>
  <dcterms:created xsi:type="dcterms:W3CDTF">1601-01-01T00:00:00Z</dcterms:created>
  <dcterms:modified xsi:type="dcterms:W3CDTF">2019-12-28T07:01:24Z</dcterms:modified>
</cp:coreProperties>
</file>